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0" r:id="rId3"/>
    <p:sldId id="259" r:id="rId4"/>
    <p:sldId id="261" r:id="rId5"/>
    <p:sldId id="262" r:id="rId6"/>
    <p:sldId id="258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51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DB65-65A1-430B-A21A-A24654FF66A6}" type="datetimeFigureOut">
              <a:rPr lang="en-US" smtClean="0"/>
              <a:t>11/22/20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6F69-C142-42AB-A171-9A022459B4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DB65-65A1-430B-A21A-A24654FF66A6}" type="datetimeFigureOut">
              <a:rPr lang="en-US" smtClean="0"/>
              <a:t>11/22/20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6F69-C142-42AB-A171-9A022459B4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DB65-65A1-430B-A21A-A24654FF66A6}" type="datetimeFigureOut">
              <a:rPr lang="en-US" smtClean="0"/>
              <a:t>11/22/20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6F69-C142-42AB-A171-9A022459B4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an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85622" y="800100"/>
            <a:ext cx="1619378" cy="11475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017232" y="800100"/>
            <a:ext cx="1619378" cy="11475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3754790" y="800100"/>
            <a:ext cx="1619378" cy="11475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490947" y="792050"/>
            <a:ext cx="1619378" cy="11475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7233052" y="792050"/>
            <a:ext cx="1619378" cy="11475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285622" y="2224350"/>
            <a:ext cx="1619378" cy="11475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/>
            </a:lvl1pPr>
          </a:lstStyle>
          <a:p>
            <a:pPr lvl="0"/>
            <a:endParaRPr lang="en-GB" dirty="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027727" y="2224350"/>
            <a:ext cx="1619378" cy="11475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759337" y="2224350"/>
            <a:ext cx="1619378" cy="11475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/>
            </a:lvl1pPr>
          </a:lstStyle>
          <a:p>
            <a:pPr lvl="0"/>
            <a:endParaRPr lang="en-GB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5494226" y="2224350"/>
            <a:ext cx="1619378" cy="11475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7233052" y="2224172"/>
            <a:ext cx="1619378" cy="11475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/>
            </a:lvl1pPr>
          </a:lstStyle>
          <a:p>
            <a:pPr lvl="0"/>
            <a:endParaRPr lang="en-GB" dirty="0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285622" y="3657600"/>
            <a:ext cx="4210178" cy="108585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667401" y="3657600"/>
            <a:ext cx="4185030" cy="108585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/>
            </a:lvl1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3657600" y="285750"/>
            <a:ext cx="1295400" cy="171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5247878" y="285750"/>
            <a:ext cx="1295400" cy="171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8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4"/>
          </p:nvPr>
        </p:nvSpPr>
        <p:spPr>
          <a:xfrm>
            <a:off x="7162800" y="285750"/>
            <a:ext cx="1066800" cy="171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8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25"/>
          </p:nvPr>
        </p:nvSpPr>
        <p:spPr>
          <a:xfrm>
            <a:off x="8534400" y="285750"/>
            <a:ext cx="381000" cy="171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8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DB65-65A1-430B-A21A-A24654FF66A6}" type="datetimeFigureOut">
              <a:rPr lang="en-US" smtClean="0"/>
              <a:t>11/22/20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6F69-C142-42AB-A171-9A022459B4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DB65-65A1-430B-A21A-A24654FF66A6}" type="datetimeFigureOut">
              <a:rPr lang="en-US" smtClean="0"/>
              <a:t>11/22/20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6F69-C142-42AB-A171-9A022459B4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DB65-65A1-430B-A21A-A24654FF66A6}" type="datetimeFigureOut">
              <a:rPr lang="en-US" smtClean="0"/>
              <a:t>11/22/20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6F69-C142-42AB-A171-9A022459B4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DB65-65A1-430B-A21A-A24654FF66A6}" type="datetimeFigureOut">
              <a:rPr lang="en-US" smtClean="0"/>
              <a:t>11/22/20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6F69-C142-42AB-A171-9A022459B4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DB65-65A1-430B-A21A-A24654FF66A6}" type="datetimeFigureOut">
              <a:rPr lang="en-US" smtClean="0"/>
              <a:t>11/22/20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6F69-C142-42AB-A171-9A022459B4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DB65-65A1-430B-A21A-A24654FF66A6}" type="datetimeFigureOut">
              <a:rPr lang="en-US" smtClean="0"/>
              <a:t>11/22/20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6F69-C142-42AB-A171-9A022459B4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DB65-65A1-430B-A21A-A24654FF66A6}" type="datetimeFigureOut">
              <a:rPr lang="en-US" smtClean="0"/>
              <a:t>11/22/20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6F69-C142-42AB-A171-9A022459B4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DB65-65A1-430B-A21A-A24654FF66A6}" type="datetimeFigureOut">
              <a:rPr lang="en-US" smtClean="0"/>
              <a:t>11/22/20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6F69-C142-42AB-A171-9A022459B4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BDB65-65A1-430B-A21A-A24654FF66A6}" type="datetimeFigureOut">
              <a:rPr lang="en-US" smtClean="0"/>
              <a:t>11/22/20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66F69-C142-42AB-A171-9A022459B4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theicci.id@gmail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688431"/>
            <a:ext cx="4038600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  <a:ea typeface="+mj-ea"/>
                <a:cs typeface="Times New Roman" pitchFamily="18" charset="0"/>
              </a:rPr>
              <a:t>Kanvas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  <a:ea typeface="+mj-ea"/>
                <a:cs typeface="Times New Roman" pitchFamily="18" charset="0"/>
              </a:rPr>
              <a:t>Pendirian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  <a:ea typeface="+mj-ea"/>
                <a:cs typeface="Times New Roman" pitchFamily="18" charset="0"/>
              </a:rPr>
              <a:t>Koperasi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019550"/>
            <a:ext cx="9144000" cy="33729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57200" y="4065230"/>
            <a:ext cx="8229600" cy="295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10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Provided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by: ICCI,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Kopkun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Institute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dan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Mitra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Koperasi</a:t>
            </a:r>
            <a:endParaRPr kumimoji="0" lang="en-US" sz="11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10" name="Picture 2" descr="\\Mac\Home\Documents\kanvas pendirian ko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4792" y="4522197"/>
            <a:ext cx="3707420" cy="411753"/>
          </a:xfrm>
          <a:prstGeom prst="rect">
            <a:avLst/>
          </a:prstGeom>
          <a:noFill/>
        </p:spPr>
      </p:pic>
      <p:pic>
        <p:nvPicPr>
          <p:cNvPr id="2050" name="Picture 2" descr="\\Mac\Home\Documents\kanvas pendirian kop1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rot="21358666">
            <a:off x="3536290" y="365106"/>
            <a:ext cx="4548395" cy="3218864"/>
          </a:xfrm>
          <a:prstGeom prst="rect">
            <a:avLst/>
          </a:prstGeom>
          <a:noFill/>
        </p:spPr>
      </p:pic>
      <p:pic>
        <p:nvPicPr>
          <p:cNvPr id="13" name="Picture 2" descr="\\Mac\Home\Documents\kanvas pendirian kop1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267200" y="438150"/>
            <a:ext cx="4548395" cy="3218864"/>
          </a:xfrm>
          <a:prstGeom prst="rect">
            <a:avLst/>
          </a:prstGeom>
          <a:noFill/>
        </p:spPr>
      </p:pic>
      <p:pic>
        <p:nvPicPr>
          <p:cNvPr id="14" name="Picture 4" descr="\\Mac\Home\Documents\rejuvenati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1" y="514350"/>
            <a:ext cx="1752599" cy="644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 err="1" smtClean="0">
                <a:latin typeface="Century Gothic" pitchFamily="34" charset="0"/>
              </a:rPr>
              <a:t>Kanvas</a:t>
            </a:r>
            <a:r>
              <a:rPr lang="en-US" sz="2000" b="1" dirty="0" smtClean="0">
                <a:latin typeface="Century Gothic" pitchFamily="34" charset="0"/>
              </a:rPr>
              <a:t> </a:t>
            </a:r>
            <a:r>
              <a:rPr lang="en-US" sz="2000" b="1" dirty="0" err="1" smtClean="0">
                <a:latin typeface="Century Gothic" pitchFamily="34" charset="0"/>
              </a:rPr>
              <a:t>Pendirian</a:t>
            </a:r>
            <a:r>
              <a:rPr lang="en-US" sz="2000" b="1" dirty="0" smtClean="0">
                <a:latin typeface="Century Gothic" pitchFamily="34" charset="0"/>
              </a:rPr>
              <a:t> </a:t>
            </a:r>
            <a:r>
              <a:rPr lang="en-US" sz="2000" b="1" dirty="0" err="1" smtClean="0">
                <a:latin typeface="Century Gothic" pitchFamily="34" charset="0"/>
              </a:rPr>
              <a:t>Koperasi</a:t>
            </a:r>
            <a:endParaRPr lang="en-US" sz="2000" b="1" dirty="0"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4648200" cy="3394472"/>
          </a:xfrm>
        </p:spPr>
        <p:txBody>
          <a:bodyPr>
            <a:normAutofit/>
          </a:bodyPr>
          <a:lstStyle/>
          <a:p>
            <a:pPr algn="just"/>
            <a:r>
              <a:rPr lang="en-US" sz="1200" dirty="0" err="1" smtClean="0">
                <a:latin typeface="Century Gothic" pitchFamily="34" charset="0"/>
              </a:rPr>
              <a:t>Kanvas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ini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dibuat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bertujuan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untuk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mempermudah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masyarakat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ketika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ingin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mendirikan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sebuah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koperasi</a:t>
            </a:r>
            <a:r>
              <a:rPr lang="en-US" sz="1200" dirty="0" smtClean="0">
                <a:latin typeface="Century Gothic" pitchFamily="34" charset="0"/>
              </a:rPr>
              <a:t>. </a:t>
            </a:r>
            <a:r>
              <a:rPr lang="en-US" sz="1200" dirty="0" err="1" smtClean="0">
                <a:latin typeface="Century Gothic" pitchFamily="34" charset="0"/>
              </a:rPr>
              <a:t>Dengan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mengisi</a:t>
            </a:r>
            <a:r>
              <a:rPr lang="en-US" sz="1200" dirty="0" smtClean="0">
                <a:latin typeface="Century Gothic" pitchFamily="34" charset="0"/>
              </a:rPr>
              <a:t>  9 </a:t>
            </a:r>
            <a:r>
              <a:rPr lang="en-US" sz="1200" dirty="0" err="1" smtClean="0">
                <a:latin typeface="Century Gothic" pitchFamily="34" charset="0"/>
              </a:rPr>
              <a:t>kolom</a:t>
            </a:r>
            <a:r>
              <a:rPr lang="en-US" sz="1200" dirty="0" smtClean="0">
                <a:latin typeface="Century Gothic" pitchFamily="34" charset="0"/>
              </a:rPr>
              <a:t> yang </a:t>
            </a:r>
            <a:r>
              <a:rPr lang="en-US" sz="1200" dirty="0" err="1" smtClean="0">
                <a:latin typeface="Century Gothic" pitchFamily="34" charset="0"/>
              </a:rPr>
              <a:t>tersedia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mereka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memperoleh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gambaran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koperasi</a:t>
            </a:r>
            <a:r>
              <a:rPr lang="en-US" sz="1200" dirty="0" smtClean="0">
                <a:latin typeface="Century Gothic" pitchFamily="34" charset="0"/>
              </a:rPr>
              <a:t> yang </a:t>
            </a:r>
            <a:r>
              <a:rPr lang="en-US" sz="1200" dirty="0" err="1" smtClean="0">
                <a:latin typeface="Century Gothic" pitchFamily="34" charset="0"/>
              </a:rPr>
              <a:t>akan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dibangun</a:t>
            </a:r>
            <a:r>
              <a:rPr lang="en-US" sz="1200" dirty="0" smtClean="0">
                <a:latin typeface="Century Gothic" pitchFamily="34" charset="0"/>
              </a:rPr>
              <a:t>.</a:t>
            </a:r>
          </a:p>
          <a:p>
            <a:pPr algn="just"/>
            <a:r>
              <a:rPr lang="en-US" sz="1200" dirty="0" err="1" smtClean="0">
                <a:latin typeface="Century Gothic" pitchFamily="34" charset="0"/>
              </a:rPr>
              <a:t>Gambaran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itu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mencakup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tiga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hal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mendasar</a:t>
            </a:r>
            <a:r>
              <a:rPr lang="en-US" sz="1200" dirty="0" smtClean="0">
                <a:latin typeface="Century Gothic" pitchFamily="34" charset="0"/>
              </a:rPr>
              <a:t>: </a:t>
            </a:r>
          </a:p>
          <a:p>
            <a:pPr lvl="1" algn="just"/>
            <a:r>
              <a:rPr lang="en-US" sz="1200" dirty="0" err="1" smtClean="0">
                <a:latin typeface="Century Gothic" pitchFamily="34" charset="0"/>
              </a:rPr>
              <a:t>Mengapa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mereka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mendirikan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koperasi</a:t>
            </a:r>
            <a:r>
              <a:rPr lang="en-US" sz="1200" dirty="0" smtClean="0">
                <a:latin typeface="Century Gothic" pitchFamily="34" charset="0"/>
              </a:rPr>
              <a:t> (Why)?</a:t>
            </a:r>
          </a:p>
          <a:p>
            <a:pPr lvl="1" algn="just"/>
            <a:r>
              <a:rPr lang="en-US" sz="1200" dirty="0" err="1" smtClean="0">
                <a:latin typeface="Century Gothic" pitchFamily="34" charset="0"/>
              </a:rPr>
              <a:t>Tujuan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visi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manfaat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serta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tata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kelola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seperti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apa</a:t>
            </a:r>
            <a:r>
              <a:rPr lang="en-US" sz="1200" dirty="0" smtClean="0">
                <a:latin typeface="Century Gothic" pitchFamily="34" charset="0"/>
              </a:rPr>
              <a:t> yang </a:t>
            </a:r>
            <a:r>
              <a:rPr lang="en-US" sz="1200" dirty="0" err="1" smtClean="0">
                <a:latin typeface="Century Gothic" pitchFamily="34" charset="0"/>
              </a:rPr>
              <a:t>akan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dibangun</a:t>
            </a:r>
            <a:r>
              <a:rPr lang="en-US" sz="1200" dirty="0" smtClean="0">
                <a:latin typeface="Century Gothic" pitchFamily="34" charset="0"/>
              </a:rPr>
              <a:t> (What)?</a:t>
            </a:r>
          </a:p>
          <a:p>
            <a:pPr lvl="1" algn="just"/>
            <a:r>
              <a:rPr lang="en-US" sz="1200" dirty="0" err="1" smtClean="0">
                <a:latin typeface="Century Gothic" pitchFamily="34" charset="0"/>
              </a:rPr>
              <a:t>Bagaimana</a:t>
            </a:r>
            <a:r>
              <a:rPr lang="en-US" sz="1200" dirty="0" smtClean="0">
                <a:latin typeface="Century Gothic" pitchFamily="34" charset="0"/>
              </a:rPr>
              <a:t> (model) </a:t>
            </a:r>
            <a:r>
              <a:rPr lang="en-US" sz="1200" dirty="0" err="1" smtClean="0">
                <a:latin typeface="Century Gothic" pitchFamily="34" charset="0"/>
              </a:rPr>
              <a:t>bisnis</a:t>
            </a:r>
            <a:r>
              <a:rPr lang="en-US" sz="1200" dirty="0" smtClean="0">
                <a:latin typeface="Century Gothic" pitchFamily="34" charset="0"/>
              </a:rPr>
              <a:t> yang </a:t>
            </a:r>
            <a:r>
              <a:rPr lang="en-US" sz="1200" dirty="0" err="1" smtClean="0">
                <a:latin typeface="Century Gothic" pitchFamily="34" charset="0"/>
              </a:rPr>
              <a:t>akan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dikerjakan</a:t>
            </a:r>
            <a:r>
              <a:rPr lang="en-US" sz="1200" dirty="0" smtClean="0">
                <a:latin typeface="Century Gothic" pitchFamily="34" charset="0"/>
              </a:rPr>
              <a:t> (How)? </a:t>
            </a:r>
          </a:p>
          <a:p>
            <a:pPr algn="just"/>
            <a:r>
              <a:rPr lang="en-US" sz="1200" dirty="0" err="1" smtClean="0">
                <a:latin typeface="Century Gothic" pitchFamily="34" charset="0"/>
              </a:rPr>
              <a:t>Pada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kolom</a:t>
            </a:r>
            <a:r>
              <a:rPr lang="en-US" sz="1200" dirty="0" smtClean="0">
                <a:latin typeface="Century Gothic" pitchFamily="34" charset="0"/>
              </a:rPr>
              <a:t> “</a:t>
            </a:r>
            <a:r>
              <a:rPr lang="en-US" sz="1200" dirty="0" err="1" smtClean="0">
                <a:latin typeface="Century Gothic" pitchFamily="34" charset="0"/>
              </a:rPr>
              <a:t>Bisnis</a:t>
            </a:r>
            <a:r>
              <a:rPr lang="en-US" sz="1200" dirty="0" smtClean="0">
                <a:latin typeface="Century Gothic" pitchFamily="34" charset="0"/>
              </a:rPr>
              <a:t>” </a:t>
            </a:r>
            <a:r>
              <a:rPr lang="en-US" sz="1200" dirty="0" err="1" smtClean="0">
                <a:latin typeface="Century Gothic" pitchFamily="34" charset="0"/>
              </a:rPr>
              <a:t>dapat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dipertajam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dengan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menggunakan</a:t>
            </a:r>
            <a:r>
              <a:rPr lang="en-US" sz="1200" dirty="0" smtClean="0">
                <a:latin typeface="Century Gothic" pitchFamily="34" charset="0"/>
              </a:rPr>
              <a:t> Lean Canvas </a:t>
            </a:r>
            <a:r>
              <a:rPr lang="en-US" sz="1200" dirty="0" err="1" smtClean="0">
                <a:latin typeface="Century Gothic" pitchFamily="34" charset="0"/>
              </a:rPr>
              <a:t>atau</a:t>
            </a:r>
            <a:r>
              <a:rPr lang="en-US" sz="1200" dirty="0" smtClean="0">
                <a:latin typeface="Century Gothic" pitchFamily="34" charset="0"/>
              </a:rPr>
              <a:t> Business Model Canvas.</a:t>
            </a:r>
          </a:p>
          <a:p>
            <a:pPr algn="just"/>
            <a:endParaRPr lang="en-US" sz="1200" dirty="0">
              <a:latin typeface="Century Gothic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81600" y="1200150"/>
            <a:ext cx="3505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Kanvas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ini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didesain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dengan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memperhatikan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potensi</a:t>
            </a:r>
            <a:r>
              <a:rPr kumimoji="0" lang="en-US" sz="1200" b="0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anggota dan peluang pasar serta energi kewirausahaan para pendiri/ perintis.</a:t>
            </a:r>
            <a:endParaRPr lang="en-US" sz="1200" dirty="0" smtClean="0">
              <a:latin typeface="Century Gothic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Sebagai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alat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bantu/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metode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kanvas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ini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masih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dalam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tahap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uji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coba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/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pengembangan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.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Dibutuhkan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umpan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balik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(feedback)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pengguna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sehingga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bisa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reliabel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dalam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berbagai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situasi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/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konteks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/ </a:t>
            </a:r>
            <a:r>
              <a:rPr kumimoji="0" lang="en-US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sektor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dirty="0" err="1" smtClean="0">
                <a:latin typeface="Century Gothic" pitchFamily="34" charset="0"/>
              </a:rPr>
              <a:t>Anda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dapat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memberikan</a:t>
            </a:r>
            <a:r>
              <a:rPr lang="en-US" sz="1200" dirty="0" smtClean="0">
                <a:latin typeface="Century Gothic" pitchFamily="34" charset="0"/>
              </a:rPr>
              <a:t> feedback </a:t>
            </a:r>
            <a:r>
              <a:rPr lang="en-US" sz="1200" dirty="0" err="1" smtClean="0">
                <a:latin typeface="Century Gothic" pitchFamily="34" charset="0"/>
              </a:rPr>
              <a:t>melalui</a:t>
            </a:r>
            <a:r>
              <a:rPr lang="en-US" sz="1200" dirty="0" smtClean="0">
                <a:latin typeface="Century Gothic" pitchFamily="34" charset="0"/>
              </a:rPr>
              <a:t> email: </a:t>
            </a:r>
            <a:r>
              <a:rPr lang="en-US" sz="1200" dirty="0" smtClean="0">
                <a:latin typeface="Century Gothic" pitchFamily="34" charset="0"/>
                <a:hlinkClick r:id="rId2"/>
              </a:rPr>
              <a:t>theicci.id@gmail.com</a:t>
            </a:r>
            <a:r>
              <a:rPr lang="en-US" sz="1200" dirty="0" smtClean="0">
                <a:latin typeface="Century Gothic" pitchFamily="34" charset="0"/>
              </a:rPr>
              <a:t>. </a:t>
            </a:r>
            <a:r>
              <a:rPr lang="en-US" sz="1200" dirty="0" err="1" smtClean="0">
                <a:latin typeface="Century Gothic" pitchFamily="34" charset="0"/>
              </a:rPr>
              <a:t>Terimakasih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atas</a:t>
            </a:r>
            <a:r>
              <a:rPr lang="en-US" sz="1200" dirty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partisipasinya</a:t>
            </a:r>
            <a:r>
              <a:rPr lang="en-US" sz="1200" dirty="0" smtClean="0">
                <a:latin typeface="Century Gothic" pitchFamily="34" charset="0"/>
              </a:rPr>
              <a:t>.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821594"/>
            <a:ext cx="9144000" cy="33729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57200" y="4857750"/>
            <a:ext cx="8229600" cy="295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10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Provided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by: ICCI,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Kopkun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Institute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dan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Mitra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Koperasi</a:t>
            </a:r>
            <a:endParaRPr kumimoji="0" lang="en-US" sz="11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85800" y="800100"/>
            <a:ext cx="2532181" cy="1170100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MASALAH/ KEBUTUHAN | 2</a:t>
            </a:r>
            <a:endParaRPr lang="en-US" b="1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endParaRPr lang="en-US" dirty="0">
              <a:latin typeface="Century Gothic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95778" y="800100"/>
            <a:ext cx="2514601" cy="1170100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POTENSI ANGGOTA | 1</a:t>
            </a:r>
            <a:endParaRPr lang="en-US" b="1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endParaRPr lang="en-US" dirty="0" smtClean="0">
              <a:latin typeface="Century Gothic" pitchFamily="34" charset="0"/>
            </a:endParaRPr>
          </a:p>
          <a:p>
            <a:endParaRPr lang="en-US" dirty="0">
              <a:latin typeface="Century Gothic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6579" y="792050"/>
            <a:ext cx="2514600" cy="1170100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TAWARAN SOLUSI | 3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endParaRPr lang="en-US" dirty="0">
              <a:latin typeface="Century Gothic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85801" y="2190928"/>
            <a:ext cx="1834254" cy="1257122"/>
          </a:xfrm>
          <a:ln w="31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b="1" dirty="0" smtClean="0">
                <a:latin typeface="Century Gothic" pitchFamily="34" charset="0"/>
              </a:rPr>
              <a:t>TUJUAN &amp; VISI | 4</a:t>
            </a:r>
            <a:endParaRPr lang="en-US" b="1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</a:t>
            </a:r>
          </a:p>
          <a:p>
            <a:endParaRPr lang="en-US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dirty="0">
              <a:latin typeface="Century Gothic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2590800" y="2190928"/>
            <a:ext cx="1828800" cy="1257122"/>
          </a:xfrm>
          <a:ln w="31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b="1" dirty="0" smtClean="0">
                <a:latin typeface="Century Gothic" pitchFamily="34" charset="0"/>
              </a:rPr>
              <a:t>TATA KELOLA | 5</a:t>
            </a:r>
            <a:endParaRPr lang="en-US" b="1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 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</a:t>
            </a:r>
          </a:p>
          <a:p>
            <a:pPr>
              <a:buFont typeface="Arial" pitchFamily="34" charset="0"/>
              <a:buChar char="•"/>
            </a:pPr>
            <a:endParaRPr lang="en-US" dirty="0">
              <a:latin typeface="Century Gothic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4667378" y="2190928"/>
            <a:ext cx="1886540" cy="1257122"/>
          </a:xfrm>
          <a:ln w="31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b="1" dirty="0" smtClean="0">
                <a:latin typeface="Century Gothic" pitchFamily="34" charset="0"/>
              </a:rPr>
              <a:t>BISNIS | 7</a:t>
            </a:r>
            <a:endParaRPr lang="en-US" b="1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 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</a:t>
            </a:r>
          </a:p>
          <a:p>
            <a:pPr>
              <a:buFont typeface="Arial" pitchFamily="34" charset="0"/>
              <a:buChar char="•"/>
            </a:pPr>
            <a:endParaRPr lang="en-US" dirty="0">
              <a:latin typeface="Century Gothic" pitchFamily="34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648578" y="2190750"/>
            <a:ext cx="1733422" cy="1257122"/>
          </a:xfrm>
          <a:ln w="31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b="1" dirty="0" smtClean="0">
                <a:latin typeface="Century Gothic" pitchFamily="34" charset="0"/>
              </a:rPr>
              <a:t>TARGET | 8</a:t>
            </a:r>
            <a:endParaRPr lang="en-US" b="1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 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</a:t>
            </a:r>
          </a:p>
          <a:p>
            <a:pPr>
              <a:buFont typeface="Arial" pitchFamily="34" charset="0"/>
              <a:buChar char="•"/>
            </a:pPr>
            <a:endParaRPr lang="en-US" dirty="0">
              <a:latin typeface="Century Gothic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685800" y="3562350"/>
            <a:ext cx="3733800" cy="1257300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MANFAAT | 6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endParaRPr lang="en-US" b="1" dirty="0">
              <a:latin typeface="Century Gothic" pitchFamily="34" charset="0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4667379" y="3562350"/>
            <a:ext cx="3714621" cy="1257300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SUMBERDAYA  &amp; STRATEGI| 9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endParaRPr lang="en-US" b="1" dirty="0">
              <a:latin typeface="Century Gothic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2"/>
          </p:nvPr>
        </p:nvSpPr>
        <p:spPr>
          <a:xfrm>
            <a:off x="609600" y="285750"/>
            <a:ext cx="3505200" cy="228600"/>
          </a:xfrm>
        </p:spPr>
        <p:txBody>
          <a:bodyPr>
            <a:noAutofit/>
          </a:bodyPr>
          <a:lstStyle/>
          <a:p>
            <a:r>
              <a:rPr lang="en-US" sz="1100" b="1" dirty="0" smtClean="0">
                <a:latin typeface="Century Gothic" pitchFamily="34" charset="0"/>
              </a:rPr>
              <a:t>KANVAS PENDIRIAN KOPERASI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3952478" y="285750"/>
            <a:ext cx="2829322" cy="228600"/>
          </a:xfrm>
        </p:spPr>
        <p:txBody>
          <a:bodyPr>
            <a:noAutofit/>
          </a:bodyPr>
          <a:lstStyle/>
          <a:p>
            <a:r>
              <a:rPr lang="en-US" sz="1100" b="1" dirty="0" smtClean="0">
                <a:latin typeface="Century Gothic" pitchFamily="34" charset="0"/>
              </a:rPr>
              <a:t>NAMA KOPERASI: </a:t>
            </a:r>
            <a:r>
              <a:rPr lang="en-US" sz="1100" dirty="0" smtClean="0">
                <a:latin typeface="Century Gothic" pitchFamily="34" charset="0"/>
              </a:rPr>
              <a:t>………………………....</a:t>
            </a:r>
            <a:endParaRPr lang="en-US" sz="1100" dirty="0">
              <a:latin typeface="Century Gothic" pitchFamily="34" charset="0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6781800" y="285750"/>
            <a:ext cx="1828800" cy="228600"/>
          </a:xfrm>
        </p:spPr>
        <p:txBody>
          <a:bodyPr>
            <a:noAutofit/>
          </a:bodyPr>
          <a:lstStyle/>
          <a:p>
            <a:r>
              <a:rPr lang="en-US" sz="1100" b="1" dirty="0" smtClean="0">
                <a:latin typeface="Century Gothic" pitchFamily="34" charset="0"/>
              </a:rPr>
              <a:t>TGL: </a:t>
            </a:r>
            <a:r>
              <a:rPr lang="en-US" sz="1100" dirty="0" smtClean="0">
                <a:latin typeface="Century Gothic" pitchFamily="34" charset="0"/>
              </a:rPr>
              <a:t>………..……………..</a:t>
            </a:r>
            <a:endParaRPr lang="en-US" sz="1100" dirty="0">
              <a:latin typeface="Century Gothic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9600" y="742950"/>
            <a:ext cx="7848600" cy="1295400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70056" y="1123950"/>
            <a:ext cx="4395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00" b="1" u="sng" dirty="0" smtClean="0">
                <a:latin typeface="Century Gothic" pitchFamily="34" charset="0"/>
              </a:rPr>
              <a:t>WHY</a:t>
            </a:r>
            <a:endParaRPr lang="en-US" sz="900" b="1" u="sng" dirty="0">
              <a:latin typeface="Century Gothic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9600" y="2114550"/>
            <a:ext cx="3886200" cy="2819400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572000" y="2114550"/>
            <a:ext cx="3886200" cy="2819400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6200" y="3331518"/>
            <a:ext cx="5004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00" b="1" u="sng" dirty="0" smtClean="0">
                <a:latin typeface="Century Gothic" pitchFamily="34" charset="0"/>
              </a:rPr>
              <a:t>WHAT</a:t>
            </a:r>
            <a:endParaRPr lang="en-US" sz="900" b="1" u="sng" dirty="0">
              <a:latin typeface="Century Gothic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491142" y="3333750"/>
            <a:ext cx="4635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dirty="0" smtClean="0">
                <a:latin typeface="Century Gothic" pitchFamily="34" charset="0"/>
              </a:rPr>
              <a:t>HOW</a:t>
            </a:r>
            <a:endParaRPr lang="en-US" sz="900" b="1" u="sng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4579"/>
            <a:ext cx="8229600" cy="613171"/>
          </a:xfrm>
        </p:spPr>
        <p:txBody>
          <a:bodyPr>
            <a:normAutofit fontScale="90000"/>
          </a:bodyPr>
          <a:lstStyle/>
          <a:p>
            <a:pPr algn="l"/>
            <a:r>
              <a:rPr lang="en-US" sz="2000" b="1" dirty="0" smtClean="0">
                <a:latin typeface="Century Gothic" pitchFamily="34" charset="0"/>
              </a:rPr>
              <a:t>Cara </a:t>
            </a:r>
            <a:r>
              <a:rPr lang="en-US" sz="2000" b="1" dirty="0" err="1" smtClean="0">
                <a:latin typeface="Century Gothic" pitchFamily="34" charset="0"/>
              </a:rPr>
              <a:t>Penggunaan</a:t>
            </a:r>
            <a:r>
              <a:rPr lang="en-US" sz="2000" b="1" dirty="0" smtClean="0">
                <a:latin typeface="Century Gothic" pitchFamily="34" charset="0"/>
              </a:rPr>
              <a:t> </a:t>
            </a:r>
            <a:r>
              <a:rPr lang="en-US" sz="2000" b="1" dirty="0" err="1" smtClean="0">
                <a:latin typeface="Century Gothic" pitchFamily="34" charset="0"/>
              </a:rPr>
              <a:t>Kanvas</a:t>
            </a:r>
            <a:r>
              <a:rPr lang="en-US" sz="2000" b="1" dirty="0" smtClean="0">
                <a:latin typeface="Century Gothic" pitchFamily="34" charset="0"/>
              </a:rPr>
              <a:t/>
            </a:r>
            <a:br>
              <a:rPr lang="en-US" sz="2000" b="1" dirty="0" smtClean="0">
                <a:latin typeface="Century Gothic" pitchFamily="34" charset="0"/>
              </a:rPr>
            </a:br>
            <a:r>
              <a:rPr lang="en-US" sz="1100" dirty="0" err="1" smtClean="0">
                <a:latin typeface="Century Gothic" pitchFamily="34" charset="0"/>
              </a:rPr>
              <a:t>Tersedia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sembilan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kolom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dengan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penomoran</a:t>
            </a:r>
            <a:r>
              <a:rPr lang="en-US" sz="1100" dirty="0" smtClean="0">
                <a:latin typeface="Century Gothic" pitchFamily="34" charset="0"/>
              </a:rPr>
              <a:t> 1-9. </a:t>
            </a:r>
            <a:r>
              <a:rPr lang="en-US" sz="1100" dirty="0" err="1" smtClean="0">
                <a:latin typeface="Century Gothic" pitchFamily="34" charset="0"/>
              </a:rPr>
              <a:t>Nomor-nomor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tersebut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harus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diisi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secara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berurutan</a:t>
            </a:r>
            <a:r>
              <a:rPr lang="en-US" sz="1100" dirty="0" smtClean="0">
                <a:latin typeface="Century Gothic" pitchFamily="34" charset="0"/>
              </a:rPr>
              <a:t>. </a:t>
            </a:r>
            <a:r>
              <a:rPr lang="en-US" sz="2000" dirty="0" smtClean="0">
                <a:latin typeface="Century Gothic" pitchFamily="34" charset="0"/>
              </a:rPr>
              <a:t/>
            </a:r>
            <a:br>
              <a:rPr lang="en-US" sz="2000" dirty="0" smtClean="0">
                <a:latin typeface="Century Gothic" pitchFamily="34" charset="0"/>
              </a:rPr>
            </a:br>
            <a:endParaRPr lang="en-US" sz="2000" b="1" dirty="0"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229600" cy="3470673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1200" b="1" dirty="0" err="1" smtClean="0">
                <a:latin typeface="Century Gothic" pitchFamily="34" charset="0"/>
              </a:rPr>
              <a:t>Potensi</a:t>
            </a:r>
            <a:r>
              <a:rPr lang="en-US" sz="1200" b="1" dirty="0" smtClean="0">
                <a:latin typeface="Century Gothic" pitchFamily="34" charset="0"/>
              </a:rPr>
              <a:t> </a:t>
            </a:r>
            <a:r>
              <a:rPr lang="en-US" sz="1200" b="1" dirty="0" err="1" smtClean="0">
                <a:latin typeface="Century Gothic" pitchFamily="34" charset="0"/>
              </a:rPr>
              <a:t>Anggota</a:t>
            </a:r>
            <a:r>
              <a:rPr lang="en-US" sz="1200" b="1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Anda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perlu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mengidentifikasi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potensi-potensi</a:t>
            </a:r>
            <a:r>
              <a:rPr lang="en-US" sz="1200" dirty="0" smtClean="0">
                <a:latin typeface="Century Gothic" pitchFamily="34" charset="0"/>
              </a:rPr>
              <a:t> yang </a:t>
            </a:r>
            <a:r>
              <a:rPr lang="en-US" sz="1200" dirty="0" err="1" smtClean="0">
                <a:latin typeface="Century Gothic" pitchFamily="34" charset="0"/>
              </a:rPr>
              <a:t>bisa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menjadi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modalitas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awal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titik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tolok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mengapa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perlu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mendirikan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koperasi</a:t>
            </a:r>
            <a:r>
              <a:rPr lang="en-US" sz="1200" dirty="0" smtClean="0">
                <a:latin typeface="Century Gothic" pitchFamily="34" charset="0"/>
              </a:rPr>
              <a:t>. </a:t>
            </a:r>
            <a:r>
              <a:rPr lang="en-US" sz="1200" dirty="0" err="1" smtClean="0">
                <a:latin typeface="Century Gothic" pitchFamily="34" charset="0"/>
              </a:rPr>
              <a:t>Misalnya</a:t>
            </a:r>
            <a:r>
              <a:rPr lang="en-US" sz="1200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konsumsi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keterampilan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daya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beli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perlengkapan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sebagainya</a:t>
            </a:r>
            <a:r>
              <a:rPr lang="en-US" sz="1200" dirty="0" smtClean="0">
                <a:latin typeface="Century Gothic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1200" b="1" dirty="0" err="1" smtClean="0">
                <a:latin typeface="Century Gothic" pitchFamily="34" charset="0"/>
              </a:rPr>
              <a:t>Masalah</a:t>
            </a:r>
            <a:r>
              <a:rPr lang="en-US" sz="1200" b="1" dirty="0" smtClean="0">
                <a:latin typeface="Century Gothic" pitchFamily="34" charset="0"/>
              </a:rPr>
              <a:t>/ </a:t>
            </a:r>
            <a:r>
              <a:rPr lang="en-US" sz="1200" b="1" dirty="0" err="1" smtClean="0">
                <a:latin typeface="Century Gothic" pitchFamily="34" charset="0"/>
              </a:rPr>
              <a:t>Kebutuhan</a:t>
            </a:r>
            <a:r>
              <a:rPr lang="en-US" sz="1200" b="1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Anda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perlu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mengidenfitikasi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masalah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atau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kebutuhan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apa</a:t>
            </a:r>
            <a:r>
              <a:rPr lang="en-US" sz="1200" dirty="0" smtClean="0">
                <a:latin typeface="Century Gothic" pitchFamily="34" charset="0"/>
              </a:rPr>
              <a:t> yang </a:t>
            </a:r>
            <a:r>
              <a:rPr lang="en-US" sz="1200" dirty="0" err="1" smtClean="0">
                <a:latin typeface="Century Gothic" pitchFamily="34" charset="0"/>
              </a:rPr>
              <a:t>ingin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disolusikan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secara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kolektif</a:t>
            </a:r>
            <a:r>
              <a:rPr lang="en-US" sz="1200" dirty="0" smtClean="0">
                <a:latin typeface="Century Gothic" pitchFamily="34" charset="0"/>
              </a:rPr>
              <a:t>/ </a:t>
            </a:r>
            <a:r>
              <a:rPr lang="en-US" sz="1200" dirty="0" err="1" smtClean="0">
                <a:latin typeface="Century Gothic" pitchFamily="34" charset="0"/>
              </a:rPr>
              <a:t>bersama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melalui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koperasi</a:t>
            </a:r>
            <a:r>
              <a:rPr lang="en-US" sz="1200" dirty="0" smtClean="0">
                <a:latin typeface="Century Gothic" pitchFamily="34" charset="0"/>
              </a:rPr>
              <a:t>. </a:t>
            </a:r>
            <a:r>
              <a:rPr lang="en-US" sz="1200" dirty="0" err="1" smtClean="0">
                <a:latin typeface="Century Gothic" pitchFamily="34" charset="0"/>
              </a:rPr>
              <a:t>Misalnya</a:t>
            </a:r>
            <a:r>
              <a:rPr lang="en-US" sz="1200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kebutuhan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belanja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masalah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transportasi</a:t>
            </a:r>
            <a:r>
              <a:rPr lang="en-US" sz="1200" dirty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sebagainya</a:t>
            </a:r>
            <a:r>
              <a:rPr lang="en-US" sz="1200" dirty="0" smtClean="0">
                <a:latin typeface="Century Gothic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1200" b="1" dirty="0" err="1" smtClean="0">
                <a:latin typeface="Century Gothic" pitchFamily="34" charset="0"/>
              </a:rPr>
              <a:t>Tawaran</a:t>
            </a:r>
            <a:r>
              <a:rPr lang="en-US" sz="1200" b="1" dirty="0" smtClean="0">
                <a:latin typeface="Century Gothic" pitchFamily="34" charset="0"/>
              </a:rPr>
              <a:t> </a:t>
            </a:r>
            <a:r>
              <a:rPr lang="en-US" sz="1200" b="1" dirty="0" err="1" smtClean="0">
                <a:latin typeface="Century Gothic" pitchFamily="34" charset="0"/>
              </a:rPr>
              <a:t>Solusi</a:t>
            </a:r>
            <a:r>
              <a:rPr lang="en-US" sz="1200" b="1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Anda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perlu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mengeksplorasi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tawaran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solusi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untuk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memecahkan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masalah</a:t>
            </a:r>
            <a:r>
              <a:rPr lang="en-US" sz="1200" dirty="0" smtClean="0">
                <a:latin typeface="Century Gothic" pitchFamily="34" charset="0"/>
              </a:rPr>
              <a:t>/ </a:t>
            </a:r>
            <a:r>
              <a:rPr lang="en-US" sz="1200" dirty="0" err="1" smtClean="0">
                <a:latin typeface="Century Gothic" pitchFamily="34" charset="0"/>
              </a:rPr>
              <a:t>kebutuhan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kolektif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tersebut</a:t>
            </a:r>
            <a:r>
              <a:rPr lang="en-US" sz="1200" dirty="0" smtClean="0">
                <a:latin typeface="Century Gothic" pitchFamily="34" charset="0"/>
              </a:rPr>
              <a:t>. </a:t>
            </a:r>
            <a:r>
              <a:rPr lang="en-US" sz="1200" dirty="0" err="1" smtClean="0">
                <a:latin typeface="Century Gothic" pitchFamily="34" charset="0"/>
              </a:rPr>
              <a:t>Misalnya</a:t>
            </a:r>
            <a:r>
              <a:rPr lang="en-US" sz="1200" dirty="0" smtClean="0">
                <a:latin typeface="Century Gothic" pitchFamily="34" charset="0"/>
              </a:rPr>
              <a:t>: joint buying, joint </a:t>
            </a:r>
            <a:r>
              <a:rPr lang="en-US" sz="1200" dirty="0" err="1" smtClean="0">
                <a:latin typeface="Century Gothic" pitchFamily="34" charset="0"/>
              </a:rPr>
              <a:t>transportasi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sebagainya</a:t>
            </a:r>
            <a:r>
              <a:rPr lang="en-US" sz="1200" dirty="0" smtClean="0">
                <a:latin typeface="Century Gothic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1200" b="1" dirty="0" err="1" smtClean="0">
                <a:latin typeface="Century Gothic" pitchFamily="34" charset="0"/>
              </a:rPr>
              <a:t>Tujuan</a:t>
            </a:r>
            <a:r>
              <a:rPr lang="en-US" sz="1200" b="1" dirty="0" smtClean="0">
                <a:latin typeface="Century Gothic" pitchFamily="34" charset="0"/>
              </a:rPr>
              <a:t> &amp; </a:t>
            </a:r>
            <a:r>
              <a:rPr lang="en-US" sz="1200" b="1" dirty="0" err="1" smtClean="0">
                <a:latin typeface="Century Gothic" pitchFamily="34" charset="0"/>
              </a:rPr>
              <a:t>Visi</a:t>
            </a:r>
            <a:r>
              <a:rPr lang="en-US" sz="1200" b="1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Berangkat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dari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tawaran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solusi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di</a:t>
            </a:r>
            <a:r>
              <a:rPr lang="en-US" sz="1200" dirty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atas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Anda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perlu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membuat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kalimat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tujuan</a:t>
            </a:r>
            <a:r>
              <a:rPr lang="en-US" sz="1200" dirty="0">
                <a:latin typeface="Century Gothic" pitchFamily="34" charset="0"/>
              </a:rPr>
              <a:t> </a:t>
            </a:r>
            <a:r>
              <a:rPr lang="en-US" sz="1200" dirty="0" smtClean="0">
                <a:latin typeface="Century Gothic" pitchFamily="34" charset="0"/>
              </a:rPr>
              <a:t>yang </a:t>
            </a:r>
            <a:r>
              <a:rPr lang="en-US" sz="1200" dirty="0" err="1" smtClean="0">
                <a:latin typeface="Century Gothic" pitchFamily="34" charset="0"/>
              </a:rPr>
              <a:t>mendasari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koperasi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ini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lahir</a:t>
            </a:r>
            <a:r>
              <a:rPr lang="en-US" sz="1200" dirty="0" smtClean="0">
                <a:latin typeface="Century Gothic" pitchFamily="34" charset="0"/>
              </a:rPr>
              <a:t>. </a:t>
            </a:r>
            <a:r>
              <a:rPr lang="en-US" sz="1200" dirty="0" err="1" smtClean="0">
                <a:latin typeface="Century Gothic" pitchFamily="34" charset="0"/>
              </a:rPr>
              <a:t>Misalnya</a:t>
            </a:r>
            <a:r>
              <a:rPr lang="en-US" sz="1200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menyediakan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barang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kebutuhan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pokok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bagi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anggota</a:t>
            </a:r>
            <a:r>
              <a:rPr lang="en-US" sz="1200" dirty="0" smtClean="0">
                <a:latin typeface="Century Gothic" pitchFamily="34" charset="0"/>
              </a:rPr>
              <a:t>. </a:t>
            </a:r>
            <a:r>
              <a:rPr lang="en-US" sz="1200" dirty="0" err="1" smtClean="0">
                <a:latin typeface="Century Gothic" pitchFamily="34" charset="0"/>
              </a:rPr>
              <a:t>Visi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misalnya</a:t>
            </a:r>
            <a:r>
              <a:rPr lang="en-US" sz="1200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Menjadi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koperasi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konsumsi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dengan</a:t>
            </a:r>
            <a:r>
              <a:rPr lang="en-US" sz="1200" dirty="0" smtClean="0">
                <a:latin typeface="Century Gothic" pitchFamily="34" charset="0"/>
              </a:rPr>
              <a:t> 100 outlet </a:t>
            </a:r>
            <a:r>
              <a:rPr lang="en-US" sz="1200" dirty="0" err="1" smtClean="0">
                <a:latin typeface="Century Gothic" pitchFamily="34" charset="0"/>
              </a:rPr>
              <a:t>pada</a:t>
            </a:r>
            <a:r>
              <a:rPr lang="en-US" sz="1200" dirty="0" smtClean="0">
                <a:latin typeface="Century Gothic" pitchFamily="34" charset="0"/>
              </a:rPr>
              <a:t> 2025.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1200" b="1" dirty="0" smtClean="0">
                <a:latin typeface="Century Gothic" pitchFamily="34" charset="0"/>
              </a:rPr>
              <a:t>Tata </a:t>
            </a:r>
            <a:r>
              <a:rPr lang="en-US" sz="1200" b="1" dirty="0" err="1" smtClean="0">
                <a:latin typeface="Century Gothic" pitchFamily="34" charset="0"/>
              </a:rPr>
              <a:t>Kelola</a:t>
            </a:r>
            <a:r>
              <a:rPr lang="en-US" sz="1200" b="1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Minimalnya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tiga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hal</a:t>
            </a:r>
            <a:r>
              <a:rPr lang="en-US" sz="1200" dirty="0" smtClean="0">
                <a:latin typeface="Century Gothic" pitchFamily="34" charset="0"/>
              </a:rPr>
              <a:t> yang </a:t>
            </a:r>
            <a:r>
              <a:rPr lang="en-US" sz="1200" dirty="0" err="1" smtClean="0">
                <a:latin typeface="Century Gothic" pitchFamily="34" charset="0"/>
              </a:rPr>
              <a:t>harus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dirumuskan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dalam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kolom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ini</a:t>
            </a:r>
            <a:r>
              <a:rPr lang="en-US" sz="1200" dirty="0" smtClean="0">
                <a:latin typeface="Century Gothic" pitchFamily="34" charset="0"/>
              </a:rPr>
              <a:t>:</a:t>
            </a:r>
          </a:p>
          <a:p>
            <a:pPr marL="803275" lvl="1" algn="just">
              <a:buFont typeface="+mj-lt"/>
              <a:buAutoNum type="alphaLcPeriod"/>
            </a:pPr>
            <a:r>
              <a:rPr lang="en-US" sz="1200" b="1" dirty="0" smtClean="0">
                <a:latin typeface="Century Gothic" pitchFamily="34" charset="0"/>
              </a:rPr>
              <a:t>Input: </a:t>
            </a:r>
            <a:r>
              <a:rPr lang="en-US" sz="1200" dirty="0" err="1" smtClean="0">
                <a:latin typeface="Century Gothic" pitchFamily="34" charset="0"/>
              </a:rPr>
              <a:t>berapa</a:t>
            </a:r>
            <a:r>
              <a:rPr lang="en-US" sz="1200" dirty="0" smtClean="0">
                <a:latin typeface="Century Gothic" pitchFamily="34" charset="0"/>
              </a:rPr>
              <a:t> modal  (SP &amp; SW) </a:t>
            </a:r>
            <a:r>
              <a:rPr lang="en-US" sz="1200" dirty="0" err="1" smtClean="0">
                <a:latin typeface="Century Gothic" pitchFamily="34" charset="0"/>
              </a:rPr>
              <a:t>bagi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setiap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anggota</a:t>
            </a:r>
            <a:endParaRPr lang="en-US" sz="1200" dirty="0" smtClean="0">
              <a:latin typeface="Century Gothic" pitchFamily="34" charset="0"/>
            </a:endParaRPr>
          </a:p>
          <a:p>
            <a:pPr marL="803275" lvl="1" algn="just">
              <a:buFont typeface="+mj-lt"/>
              <a:buAutoNum type="alphaLcPeriod"/>
            </a:pPr>
            <a:r>
              <a:rPr lang="en-US" sz="1200" b="1" dirty="0" err="1" smtClean="0">
                <a:latin typeface="Century Gothic" pitchFamily="34" charset="0"/>
              </a:rPr>
              <a:t>Proses</a:t>
            </a:r>
            <a:r>
              <a:rPr lang="en-US" sz="1200" b="1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siapa</a:t>
            </a:r>
            <a:r>
              <a:rPr lang="en-US" sz="1200" dirty="0" smtClean="0">
                <a:latin typeface="Century Gothic" pitchFamily="34" charset="0"/>
              </a:rPr>
              <a:t> yang </a:t>
            </a:r>
            <a:r>
              <a:rPr lang="en-US" sz="1200" dirty="0" err="1" smtClean="0">
                <a:latin typeface="Century Gothic" pitchFamily="34" charset="0"/>
              </a:rPr>
              <a:t>akan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menjadi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Pengurus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Pengawas</a:t>
            </a:r>
            <a:endParaRPr lang="en-US" sz="1200" dirty="0" smtClean="0">
              <a:latin typeface="Century Gothic" pitchFamily="34" charset="0"/>
            </a:endParaRPr>
          </a:p>
          <a:p>
            <a:pPr marL="803275" lvl="1" algn="just">
              <a:buFont typeface="+mj-lt"/>
              <a:buAutoNum type="alphaLcPeriod"/>
            </a:pPr>
            <a:r>
              <a:rPr lang="en-US" sz="1200" b="1" dirty="0" smtClean="0">
                <a:latin typeface="Century Gothic" pitchFamily="34" charset="0"/>
              </a:rPr>
              <a:t>Output: </a:t>
            </a:r>
            <a:r>
              <a:rPr lang="en-US" sz="1200" dirty="0" err="1" smtClean="0">
                <a:latin typeface="Century Gothic" pitchFamily="34" charset="0"/>
              </a:rPr>
              <a:t>bagaimana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cara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membagi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Sisa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Hasil</a:t>
            </a:r>
            <a:r>
              <a:rPr lang="en-US" sz="1200" dirty="0" smtClean="0">
                <a:latin typeface="Century Gothic" pitchFamily="34" charset="0"/>
              </a:rPr>
              <a:t> Usaha (SHU)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4821594"/>
            <a:ext cx="9144000" cy="33729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57200" y="4857750"/>
            <a:ext cx="8229600" cy="295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10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Provided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by: ICCI,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Kopkun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Institute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dan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Mitra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Koperasi</a:t>
            </a:r>
            <a:endParaRPr kumimoji="0" lang="en-US" sz="11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7750"/>
            <a:ext cx="8229600" cy="3699273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 startAt="6"/>
            </a:pPr>
            <a:r>
              <a:rPr lang="en-US" sz="1200" b="1" dirty="0" err="1" smtClean="0">
                <a:latin typeface="Century Gothic" pitchFamily="34" charset="0"/>
              </a:rPr>
              <a:t>Manfaat</a:t>
            </a:r>
            <a:r>
              <a:rPr lang="en-US" sz="1200" b="1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Anda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perlu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mengidentifikasi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manfaat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apa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saja</a:t>
            </a:r>
            <a:r>
              <a:rPr lang="en-US" sz="1200" dirty="0" smtClean="0">
                <a:latin typeface="Century Gothic" pitchFamily="34" charset="0"/>
              </a:rPr>
              <a:t> yang </a:t>
            </a:r>
            <a:r>
              <a:rPr lang="en-US" sz="1200" dirty="0" err="1" smtClean="0">
                <a:latin typeface="Century Gothic" pitchFamily="34" charset="0"/>
              </a:rPr>
              <a:t>bisa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diberikan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koperasi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kepada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anggota</a:t>
            </a:r>
            <a:r>
              <a:rPr lang="en-US" sz="1200" dirty="0" smtClean="0">
                <a:latin typeface="Century Gothic" pitchFamily="34" charset="0"/>
              </a:rPr>
              <a:t>. </a:t>
            </a:r>
            <a:r>
              <a:rPr lang="en-US" sz="1200" dirty="0" err="1" smtClean="0">
                <a:latin typeface="Century Gothic" pitchFamily="34" charset="0"/>
              </a:rPr>
              <a:t>Misalnya</a:t>
            </a:r>
            <a:r>
              <a:rPr lang="en-US" sz="1200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harga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murah</a:t>
            </a:r>
            <a:r>
              <a:rPr lang="en-US" sz="1200" dirty="0" smtClean="0">
                <a:latin typeface="Century Gothic" pitchFamily="34" charset="0"/>
              </a:rPr>
              <a:t>/ </a:t>
            </a:r>
            <a:r>
              <a:rPr lang="en-US" sz="1200" dirty="0" err="1" smtClean="0">
                <a:latin typeface="Century Gothic" pitchFamily="34" charset="0"/>
              </a:rPr>
              <a:t>terjangkau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diskon</a:t>
            </a:r>
            <a:r>
              <a:rPr lang="en-US" sz="1200" dirty="0" smtClean="0">
                <a:latin typeface="Century Gothic" pitchFamily="34" charset="0"/>
              </a:rPr>
              <a:t>, SHU, </a:t>
            </a:r>
            <a:r>
              <a:rPr lang="en-US" sz="1200" dirty="0" err="1" smtClean="0">
                <a:latin typeface="Century Gothic" pitchFamily="34" charset="0"/>
              </a:rPr>
              <a:t>Solidaritas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Kesehatan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dan</a:t>
            </a:r>
            <a:r>
              <a:rPr lang="en-US" sz="1200" dirty="0" smtClean="0">
                <a:latin typeface="Century Gothic" pitchFamily="34" charset="0"/>
              </a:rPr>
              <a:t> lain </a:t>
            </a:r>
            <a:r>
              <a:rPr lang="en-US" sz="1200" dirty="0" err="1" smtClean="0">
                <a:latin typeface="Century Gothic" pitchFamily="34" charset="0"/>
              </a:rPr>
              <a:t>sebagainya</a:t>
            </a:r>
            <a:r>
              <a:rPr lang="en-US" sz="1200" dirty="0" smtClean="0">
                <a:latin typeface="Century Gothic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 startAt="6"/>
            </a:pPr>
            <a:r>
              <a:rPr lang="en-US" sz="1200" b="1" dirty="0" err="1" smtClean="0">
                <a:latin typeface="Century Gothic" pitchFamily="34" charset="0"/>
              </a:rPr>
              <a:t>Bisnis</a:t>
            </a:r>
            <a:r>
              <a:rPr lang="en-US" sz="1200" b="1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Pada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kolom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ini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Anda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bisa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menggunakan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bantuan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kanvas</a:t>
            </a:r>
            <a:r>
              <a:rPr lang="en-US" sz="1200" dirty="0" smtClean="0">
                <a:latin typeface="Century Gothic" pitchFamily="34" charset="0"/>
              </a:rPr>
              <a:t> yang lain </a:t>
            </a:r>
            <a:r>
              <a:rPr lang="en-US" sz="1200" dirty="0" err="1" smtClean="0">
                <a:latin typeface="Century Gothic" pitchFamily="34" charset="0"/>
              </a:rPr>
              <a:t>seperti</a:t>
            </a:r>
            <a:r>
              <a:rPr lang="en-US" sz="1200" dirty="0" smtClean="0">
                <a:latin typeface="Century Gothic" pitchFamily="34" charset="0"/>
              </a:rPr>
              <a:t>: Lean Canvas </a:t>
            </a:r>
            <a:r>
              <a:rPr lang="en-US" sz="1200" dirty="0" err="1" smtClean="0">
                <a:latin typeface="Century Gothic" pitchFamily="34" charset="0"/>
              </a:rPr>
              <a:t>atau</a:t>
            </a:r>
            <a:r>
              <a:rPr lang="en-US" sz="1200" dirty="0" smtClean="0">
                <a:latin typeface="Century Gothic" pitchFamily="34" charset="0"/>
              </a:rPr>
              <a:t> Business Model Canvas. </a:t>
            </a:r>
            <a:r>
              <a:rPr lang="en-US" sz="1200" dirty="0" err="1" smtClean="0">
                <a:latin typeface="Century Gothic" pitchFamily="34" charset="0"/>
              </a:rPr>
              <a:t>Atau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Anda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bisa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mengisinya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langsung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secara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eksploratif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yakni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bagaimana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caranya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menjawab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kebutuhan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anggota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atas</a:t>
            </a:r>
            <a:r>
              <a:rPr lang="en-US" sz="1200" dirty="0" smtClean="0">
                <a:latin typeface="Century Gothic" pitchFamily="34" charset="0"/>
              </a:rPr>
              <a:t>. </a:t>
            </a:r>
            <a:r>
              <a:rPr lang="en-US" sz="1200" dirty="0" err="1" smtClean="0">
                <a:latin typeface="Century Gothic" pitchFamily="34" charset="0"/>
              </a:rPr>
              <a:t>Misalnya</a:t>
            </a:r>
            <a:r>
              <a:rPr lang="en-US" sz="1200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membuat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layanan</a:t>
            </a:r>
            <a:r>
              <a:rPr lang="en-US" sz="1200" dirty="0" smtClean="0">
                <a:latin typeface="Century Gothic" pitchFamily="34" charset="0"/>
              </a:rPr>
              <a:t> delivery order </a:t>
            </a:r>
            <a:r>
              <a:rPr lang="en-US" sz="1200" dirty="0" err="1" smtClean="0">
                <a:latin typeface="Century Gothic" pitchFamily="34" charset="0"/>
              </a:rPr>
              <a:t>anggota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khusus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kebutuhan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pokok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membangun</a:t>
            </a:r>
            <a:r>
              <a:rPr lang="en-US" sz="1200" dirty="0" smtClean="0">
                <a:latin typeface="Century Gothic" pitchFamily="34" charset="0"/>
              </a:rPr>
              <a:t> outlet, </a:t>
            </a:r>
            <a:r>
              <a:rPr lang="en-US" sz="1200" dirty="0" err="1" smtClean="0">
                <a:latin typeface="Century Gothic" pitchFamily="34" charset="0"/>
              </a:rPr>
              <a:t>bekerjasama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dengan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warung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eksisting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dan</a:t>
            </a:r>
            <a:r>
              <a:rPr lang="en-US" sz="1200" dirty="0" smtClean="0">
                <a:latin typeface="Century Gothic" pitchFamily="34" charset="0"/>
              </a:rPr>
              <a:t> lain </a:t>
            </a:r>
            <a:r>
              <a:rPr lang="en-US" sz="1200" dirty="0" err="1" smtClean="0">
                <a:latin typeface="Century Gothic" pitchFamily="34" charset="0"/>
              </a:rPr>
              <a:t>sebagainya</a:t>
            </a:r>
            <a:r>
              <a:rPr lang="en-US" sz="1200" dirty="0" smtClean="0">
                <a:latin typeface="Century Gothic" pitchFamily="34" charset="0"/>
              </a:rPr>
              <a:t>. </a:t>
            </a:r>
            <a:r>
              <a:rPr lang="en-US" sz="1200" dirty="0" err="1" smtClean="0">
                <a:latin typeface="Century Gothic" pitchFamily="34" charset="0"/>
              </a:rPr>
              <a:t>Pilihan</a:t>
            </a:r>
            <a:r>
              <a:rPr lang="en-US" sz="1200" dirty="0" smtClean="0">
                <a:latin typeface="Century Gothic" pitchFamily="34" charset="0"/>
              </a:rPr>
              <a:t> (model) </a:t>
            </a:r>
            <a:r>
              <a:rPr lang="en-US" sz="1200" dirty="0" err="1" smtClean="0">
                <a:latin typeface="Century Gothic" pitchFamily="34" charset="0"/>
              </a:rPr>
              <a:t>bisnis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berpengaruh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pada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kolom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berikutnya</a:t>
            </a:r>
            <a:r>
              <a:rPr lang="en-US" sz="1200" dirty="0" smtClean="0">
                <a:latin typeface="Century Gothic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 startAt="6"/>
            </a:pPr>
            <a:r>
              <a:rPr lang="en-US" sz="1200" b="1" dirty="0" smtClean="0">
                <a:latin typeface="Century Gothic" pitchFamily="34" charset="0"/>
              </a:rPr>
              <a:t>Target: </a:t>
            </a:r>
            <a:r>
              <a:rPr lang="en-US" sz="1200" dirty="0" err="1" smtClean="0">
                <a:latin typeface="Century Gothic" pitchFamily="34" charset="0"/>
              </a:rPr>
              <a:t>Anda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perlu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membuat</a:t>
            </a:r>
            <a:r>
              <a:rPr lang="en-US" sz="1200" dirty="0" smtClean="0">
                <a:latin typeface="Century Gothic" pitchFamily="34" charset="0"/>
              </a:rPr>
              <a:t> target </a:t>
            </a:r>
            <a:r>
              <a:rPr lang="en-US" sz="1200" dirty="0" err="1" smtClean="0">
                <a:latin typeface="Century Gothic" pitchFamily="34" charset="0"/>
              </a:rPr>
              <a:t>pencapaian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dari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bisnis</a:t>
            </a:r>
            <a:r>
              <a:rPr lang="en-US" sz="1200" dirty="0" smtClean="0">
                <a:latin typeface="Century Gothic" pitchFamily="34" charset="0"/>
              </a:rPr>
              <a:t> yang </a:t>
            </a:r>
            <a:r>
              <a:rPr lang="en-US" sz="1200" dirty="0" err="1" smtClean="0">
                <a:latin typeface="Century Gothic" pitchFamily="34" charset="0"/>
              </a:rPr>
              <a:t>telah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disebutkan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pada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kolom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sebelumnya</a:t>
            </a:r>
            <a:r>
              <a:rPr lang="en-US" sz="1200" dirty="0" smtClean="0">
                <a:latin typeface="Century Gothic" pitchFamily="34" charset="0"/>
              </a:rPr>
              <a:t>. Target </a:t>
            </a:r>
            <a:r>
              <a:rPr lang="en-US" sz="1200" dirty="0" err="1" smtClean="0">
                <a:latin typeface="Century Gothic" pitchFamily="34" charset="0"/>
              </a:rPr>
              <a:t>ini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sebaiknya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menggunakan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angka</a:t>
            </a:r>
            <a:r>
              <a:rPr lang="en-US" sz="1200" dirty="0" smtClean="0">
                <a:latin typeface="Century Gothic" pitchFamily="34" charset="0"/>
              </a:rPr>
              <a:t>. </a:t>
            </a:r>
            <a:r>
              <a:rPr lang="en-US" sz="1200" dirty="0" err="1" smtClean="0">
                <a:latin typeface="Century Gothic" pitchFamily="34" charset="0"/>
              </a:rPr>
              <a:t>Misalnya</a:t>
            </a:r>
            <a:r>
              <a:rPr lang="en-US" sz="1200" dirty="0" smtClean="0">
                <a:latin typeface="Century Gothic" pitchFamily="34" charset="0"/>
              </a:rPr>
              <a:t>: target </a:t>
            </a:r>
            <a:r>
              <a:rPr lang="en-US" sz="1200" dirty="0" err="1" smtClean="0">
                <a:latin typeface="Century Gothic" pitchFamily="34" charset="0"/>
              </a:rPr>
              <a:t>memiliki</a:t>
            </a:r>
            <a:r>
              <a:rPr lang="en-US" sz="1200" dirty="0" smtClean="0">
                <a:latin typeface="Century Gothic" pitchFamily="34" charset="0"/>
              </a:rPr>
              <a:t> 100 outlet, </a:t>
            </a:r>
            <a:r>
              <a:rPr lang="en-US" sz="1200" dirty="0" err="1" smtClean="0">
                <a:latin typeface="Century Gothic" pitchFamily="34" charset="0"/>
              </a:rPr>
              <a:t>memiliki</a:t>
            </a:r>
            <a:r>
              <a:rPr lang="en-US" sz="1200" dirty="0" smtClean="0">
                <a:latin typeface="Century Gothic" pitchFamily="34" charset="0"/>
              </a:rPr>
              <a:t> 1000 </a:t>
            </a:r>
            <a:r>
              <a:rPr lang="en-US" sz="1200" dirty="0" err="1" smtClean="0">
                <a:latin typeface="Century Gothic" pitchFamily="34" charset="0"/>
              </a:rPr>
              <a:t>anggota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konsumen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memiliki</a:t>
            </a:r>
            <a:r>
              <a:rPr lang="en-US" sz="1200" dirty="0" smtClean="0">
                <a:latin typeface="Century Gothic" pitchFamily="34" charset="0"/>
              </a:rPr>
              <a:t> 10 </a:t>
            </a:r>
            <a:r>
              <a:rPr lang="en-US" sz="1200" dirty="0" err="1" smtClean="0">
                <a:latin typeface="Century Gothic" pitchFamily="34" charset="0"/>
              </a:rPr>
              <a:t>ribu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pengguna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aplikasi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sebagainya</a:t>
            </a:r>
            <a:r>
              <a:rPr lang="en-US" sz="1200" dirty="0" smtClean="0">
                <a:latin typeface="Century Gothic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 startAt="6"/>
            </a:pPr>
            <a:r>
              <a:rPr lang="en-US" sz="1200" b="1" dirty="0" err="1" smtClean="0">
                <a:latin typeface="Century Gothic" pitchFamily="34" charset="0"/>
              </a:rPr>
              <a:t>Sumberdaya</a:t>
            </a:r>
            <a:r>
              <a:rPr lang="en-US" sz="1200" b="1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Setelah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Anda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mengisi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kolom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Bisnis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dan</a:t>
            </a:r>
            <a:r>
              <a:rPr lang="en-US" sz="1200" dirty="0" smtClean="0">
                <a:latin typeface="Century Gothic" pitchFamily="34" charset="0"/>
              </a:rPr>
              <a:t> Target, </a:t>
            </a:r>
            <a:r>
              <a:rPr lang="en-US" sz="1200" dirty="0" err="1" smtClean="0">
                <a:latin typeface="Century Gothic" pitchFamily="34" charset="0"/>
              </a:rPr>
              <a:t>pada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kolom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Sumberdaya</a:t>
            </a:r>
            <a:r>
              <a:rPr lang="en-US" sz="1200" dirty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Anda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diminta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untuk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menghitung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berapa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investasi</a:t>
            </a:r>
            <a:r>
              <a:rPr lang="en-US" sz="1200" dirty="0" smtClean="0">
                <a:latin typeface="Century Gothic" pitchFamily="34" charset="0"/>
              </a:rPr>
              <a:t> yang </a:t>
            </a:r>
            <a:r>
              <a:rPr lang="en-US" sz="1200" dirty="0" err="1" smtClean="0">
                <a:latin typeface="Century Gothic" pitchFamily="34" charset="0"/>
              </a:rPr>
              <a:t>dibutuhkan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untuk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mencapai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angka-angka</a:t>
            </a:r>
            <a:r>
              <a:rPr lang="en-US" sz="1200" dirty="0" smtClean="0">
                <a:latin typeface="Century Gothic" pitchFamily="34" charset="0"/>
              </a:rPr>
              <a:t> yang </a:t>
            </a:r>
            <a:r>
              <a:rPr lang="en-US" sz="1200" dirty="0" err="1" smtClean="0">
                <a:latin typeface="Century Gothic" pitchFamily="34" charset="0"/>
              </a:rPr>
              <a:t>telah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ditargetkan</a:t>
            </a:r>
            <a:r>
              <a:rPr lang="en-US" sz="1200" dirty="0" smtClean="0">
                <a:latin typeface="Century Gothic" pitchFamily="34" charset="0"/>
              </a:rPr>
              <a:t>.  </a:t>
            </a:r>
            <a:r>
              <a:rPr lang="en-US" sz="1200" dirty="0" err="1" smtClean="0">
                <a:latin typeface="Century Gothic" pitchFamily="34" charset="0"/>
              </a:rPr>
              <a:t>Misalnya</a:t>
            </a:r>
            <a:r>
              <a:rPr lang="en-US" sz="1200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kebutuhan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investasi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sebesar</a:t>
            </a:r>
            <a:r>
              <a:rPr lang="en-US" sz="1200" dirty="0" smtClean="0">
                <a:latin typeface="Century Gothic" pitchFamily="34" charset="0"/>
              </a:rPr>
              <a:t> 100 </a:t>
            </a:r>
            <a:r>
              <a:rPr lang="en-US" sz="1200" dirty="0" err="1" smtClean="0">
                <a:latin typeface="Century Gothic" pitchFamily="34" charset="0"/>
              </a:rPr>
              <a:t>juta</a:t>
            </a:r>
            <a:r>
              <a:rPr lang="en-US" sz="1200" dirty="0" smtClean="0">
                <a:latin typeface="Century Gothic" pitchFamily="34" charset="0"/>
              </a:rPr>
              <a:t> rupiah. </a:t>
            </a:r>
          </a:p>
          <a:p>
            <a:pPr marL="514350" indent="-514350" algn="just">
              <a:buFont typeface="+mj-lt"/>
              <a:buAutoNum type="arabicPeriod" startAt="6"/>
            </a:pPr>
            <a:endParaRPr lang="en-US" sz="1200" dirty="0">
              <a:latin typeface="Century Gothic" pitchFamily="34" charset="0"/>
            </a:endParaRPr>
          </a:p>
          <a:p>
            <a:pPr marL="514350" indent="-514350" algn="just">
              <a:buNone/>
            </a:pPr>
            <a:r>
              <a:rPr lang="en-US" sz="1200" dirty="0" smtClean="0">
                <a:latin typeface="Century Gothic" pitchFamily="34" charset="0"/>
              </a:rPr>
              <a:t>	</a:t>
            </a:r>
            <a:r>
              <a:rPr lang="en-US" sz="1200" dirty="0" err="1" smtClean="0">
                <a:latin typeface="Century Gothic" pitchFamily="34" charset="0"/>
              </a:rPr>
              <a:t>Bila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Anda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bandingkan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dengan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kolom</a:t>
            </a:r>
            <a:r>
              <a:rPr lang="en-US" sz="1200" dirty="0" smtClean="0">
                <a:latin typeface="Century Gothic" pitchFamily="34" charset="0"/>
              </a:rPr>
              <a:t> Tata </a:t>
            </a:r>
            <a:r>
              <a:rPr lang="en-US" sz="1200" dirty="0" err="1" smtClean="0">
                <a:latin typeface="Century Gothic" pitchFamily="34" charset="0"/>
              </a:rPr>
              <a:t>Kelola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khususnya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pada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sisi</a:t>
            </a:r>
            <a:r>
              <a:rPr lang="en-US" sz="1200" dirty="0" smtClean="0">
                <a:latin typeface="Century Gothic" pitchFamily="34" charset="0"/>
              </a:rPr>
              <a:t> Input, </a:t>
            </a:r>
            <a:r>
              <a:rPr lang="en-US" sz="1200" dirty="0" err="1" smtClean="0">
                <a:latin typeface="Century Gothic" pitchFamily="34" charset="0"/>
              </a:rPr>
              <a:t>kemungkinan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terjadi</a:t>
            </a:r>
            <a:r>
              <a:rPr lang="en-US" sz="1200" dirty="0" smtClean="0">
                <a:latin typeface="Century Gothic" pitchFamily="34" charset="0"/>
              </a:rPr>
              <a:t> gap </a:t>
            </a:r>
            <a:r>
              <a:rPr lang="en-US" sz="1200" dirty="0" err="1" smtClean="0">
                <a:latin typeface="Century Gothic" pitchFamily="34" charset="0"/>
              </a:rPr>
              <a:t>antara</a:t>
            </a:r>
            <a:r>
              <a:rPr lang="en-US" sz="1200" dirty="0" smtClean="0">
                <a:latin typeface="Century Gothic" pitchFamily="34" charset="0"/>
              </a:rPr>
              <a:t> modal </a:t>
            </a:r>
            <a:r>
              <a:rPr lang="en-US" sz="1200" dirty="0" err="1" smtClean="0">
                <a:latin typeface="Century Gothic" pitchFamily="34" charset="0"/>
              </a:rPr>
              <a:t>sendiri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dengan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kebutuhan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investasinya</a:t>
            </a:r>
            <a:r>
              <a:rPr lang="en-US" sz="1200" dirty="0" smtClean="0">
                <a:latin typeface="Century Gothic" pitchFamily="34" charset="0"/>
              </a:rPr>
              <a:t>. </a:t>
            </a:r>
            <a:r>
              <a:rPr lang="en-US" sz="1200" dirty="0" err="1" smtClean="0">
                <a:latin typeface="Century Gothic" pitchFamily="34" charset="0"/>
              </a:rPr>
              <a:t>Pada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titik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ini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Anda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bisa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menguraikan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strategi</a:t>
            </a:r>
            <a:r>
              <a:rPr lang="en-US" sz="1200" dirty="0" smtClean="0">
                <a:latin typeface="Century Gothic" pitchFamily="34" charset="0"/>
              </a:rPr>
              <a:t>. </a:t>
            </a:r>
            <a:r>
              <a:rPr lang="en-US" sz="1200" dirty="0" err="1" smtClean="0">
                <a:latin typeface="Century Gothic" pitchFamily="34" charset="0"/>
              </a:rPr>
              <a:t>Misalnya</a:t>
            </a:r>
            <a:r>
              <a:rPr lang="en-US" sz="1200" dirty="0" smtClean="0">
                <a:latin typeface="Century Gothic" pitchFamily="34" charset="0"/>
              </a:rPr>
              <a:t>: </a:t>
            </a:r>
            <a:r>
              <a:rPr lang="en-US" sz="1200" dirty="0" err="1" smtClean="0">
                <a:latin typeface="Century Gothic" pitchFamily="34" charset="0"/>
              </a:rPr>
              <a:t>mengurangi</a:t>
            </a:r>
            <a:r>
              <a:rPr lang="en-US" sz="1200" dirty="0" smtClean="0">
                <a:latin typeface="Century Gothic" pitchFamily="34" charset="0"/>
              </a:rPr>
              <a:t> target </a:t>
            </a:r>
            <a:r>
              <a:rPr lang="en-US" sz="1200" dirty="0" err="1" smtClean="0">
                <a:latin typeface="Century Gothic" pitchFamily="34" charset="0"/>
              </a:rPr>
              <a:t>sehingga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sesuai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dengan</a:t>
            </a:r>
            <a:r>
              <a:rPr lang="en-US" sz="1200" dirty="0" smtClean="0">
                <a:latin typeface="Century Gothic" pitchFamily="34" charset="0"/>
              </a:rPr>
              <a:t> modal yang </a:t>
            </a:r>
            <a:r>
              <a:rPr lang="en-US" sz="1200" dirty="0" err="1" smtClean="0">
                <a:latin typeface="Century Gothic" pitchFamily="34" charset="0"/>
              </a:rPr>
              <a:t>ada</a:t>
            </a:r>
            <a:r>
              <a:rPr lang="en-US" sz="1200" dirty="0" smtClean="0">
                <a:latin typeface="Century Gothic" pitchFamily="34" charset="0"/>
              </a:rPr>
              <a:t>. </a:t>
            </a:r>
            <a:r>
              <a:rPr lang="en-US" sz="1200" dirty="0" err="1" smtClean="0">
                <a:latin typeface="Century Gothic" pitchFamily="34" charset="0"/>
              </a:rPr>
              <a:t>Atau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menambah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jumlah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anggota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atau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menerbitkan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instrumen</a:t>
            </a:r>
            <a:r>
              <a:rPr lang="en-US" sz="1200" dirty="0" smtClean="0">
                <a:latin typeface="Century Gothic" pitchFamily="34" charset="0"/>
              </a:rPr>
              <a:t> modal yang lain: </a:t>
            </a:r>
            <a:r>
              <a:rPr lang="en-US" sz="1200" dirty="0" err="1" smtClean="0">
                <a:latin typeface="Century Gothic" pitchFamily="34" charset="0"/>
              </a:rPr>
              <a:t>investasi</a:t>
            </a:r>
            <a:r>
              <a:rPr lang="en-US" sz="1200" dirty="0" smtClean="0">
                <a:latin typeface="Century Gothic" pitchFamily="34" charset="0"/>
              </a:rPr>
              <a:t>, </a:t>
            </a:r>
            <a:r>
              <a:rPr lang="en-US" sz="1200" dirty="0" err="1" smtClean="0">
                <a:latin typeface="Century Gothic" pitchFamily="34" charset="0"/>
              </a:rPr>
              <a:t>pinjaman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dan</a:t>
            </a:r>
            <a:r>
              <a:rPr lang="en-US" sz="1200" dirty="0" smtClean="0">
                <a:latin typeface="Century Gothic" pitchFamily="34" charset="0"/>
              </a:rPr>
              <a:t> </a:t>
            </a:r>
            <a:r>
              <a:rPr lang="en-US" sz="1200" dirty="0" err="1" smtClean="0">
                <a:latin typeface="Century Gothic" pitchFamily="34" charset="0"/>
              </a:rPr>
              <a:t>lainnya</a:t>
            </a:r>
            <a:r>
              <a:rPr lang="en-US" sz="1200" dirty="0" smtClean="0">
                <a:latin typeface="Century Gothic" pitchFamily="34" charset="0"/>
              </a:rPr>
              <a:t>.</a:t>
            </a:r>
            <a:endParaRPr lang="en-US" sz="1200" dirty="0">
              <a:latin typeface="Century Gothic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34579"/>
            <a:ext cx="8229600" cy="613171"/>
          </a:xfrm>
        </p:spPr>
        <p:txBody>
          <a:bodyPr>
            <a:normAutofit fontScale="90000"/>
          </a:bodyPr>
          <a:lstStyle/>
          <a:p>
            <a:pPr algn="l"/>
            <a:r>
              <a:rPr lang="en-US" sz="2000" b="1" dirty="0" smtClean="0">
                <a:latin typeface="Century Gothic" pitchFamily="34" charset="0"/>
              </a:rPr>
              <a:t>Cara </a:t>
            </a:r>
            <a:r>
              <a:rPr lang="en-US" sz="2000" b="1" dirty="0" err="1" smtClean="0">
                <a:latin typeface="Century Gothic" pitchFamily="34" charset="0"/>
              </a:rPr>
              <a:t>Penggunaan</a:t>
            </a:r>
            <a:r>
              <a:rPr lang="en-US" sz="2000" b="1" dirty="0" smtClean="0">
                <a:latin typeface="Century Gothic" pitchFamily="34" charset="0"/>
              </a:rPr>
              <a:t> </a:t>
            </a:r>
            <a:r>
              <a:rPr lang="en-US" sz="2000" b="1" dirty="0" err="1" smtClean="0">
                <a:latin typeface="Century Gothic" pitchFamily="34" charset="0"/>
              </a:rPr>
              <a:t>Kanvas</a:t>
            </a:r>
            <a:r>
              <a:rPr lang="en-US" sz="2000" b="1" dirty="0" smtClean="0">
                <a:latin typeface="Century Gothic" pitchFamily="34" charset="0"/>
              </a:rPr>
              <a:t/>
            </a:r>
            <a:br>
              <a:rPr lang="en-US" sz="2000" b="1" dirty="0" smtClean="0">
                <a:latin typeface="Century Gothic" pitchFamily="34" charset="0"/>
              </a:rPr>
            </a:br>
            <a:r>
              <a:rPr lang="en-US" sz="1100" dirty="0" err="1" smtClean="0">
                <a:latin typeface="Century Gothic" pitchFamily="34" charset="0"/>
              </a:rPr>
              <a:t>Tersedia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sembilan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kolom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dengan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penomoran</a:t>
            </a:r>
            <a:r>
              <a:rPr lang="en-US" sz="1100" dirty="0" smtClean="0">
                <a:latin typeface="Century Gothic" pitchFamily="34" charset="0"/>
              </a:rPr>
              <a:t> 1-9. </a:t>
            </a:r>
            <a:r>
              <a:rPr lang="en-US" sz="1100" dirty="0" err="1" smtClean="0">
                <a:latin typeface="Century Gothic" pitchFamily="34" charset="0"/>
              </a:rPr>
              <a:t>Nomor-nomor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tersebut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harus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diisi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secara</a:t>
            </a:r>
            <a:r>
              <a:rPr lang="en-US" sz="1100" dirty="0" smtClean="0">
                <a:latin typeface="Century Gothic" pitchFamily="34" charset="0"/>
              </a:rPr>
              <a:t> </a:t>
            </a:r>
            <a:r>
              <a:rPr lang="en-US" sz="1100" dirty="0" err="1" smtClean="0">
                <a:latin typeface="Century Gothic" pitchFamily="34" charset="0"/>
              </a:rPr>
              <a:t>berurutan</a:t>
            </a:r>
            <a:r>
              <a:rPr lang="en-US" sz="1100" dirty="0" smtClean="0">
                <a:latin typeface="Century Gothic" pitchFamily="34" charset="0"/>
              </a:rPr>
              <a:t>. </a:t>
            </a:r>
            <a:r>
              <a:rPr lang="en-US" sz="2000" dirty="0" smtClean="0">
                <a:latin typeface="Century Gothic" pitchFamily="34" charset="0"/>
              </a:rPr>
              <a:t/>
            </a:r>
            <a:br>
              <a:rPr lang="en-US" sz="2000" dirty="0" smtClean="0">
                <a:latin typeface="Century Gothic" pitchFamily="34" charset="0"/>
              </a:rPr>
            </a:br>
            <a:endParaRPr lang="en-US" sz="2000" b="1" dirty="0">
              <a:latin typeface="Century Gothic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821594"/>
            <a:ext cx="9144000" cy="33729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57200" y="4857750"/>
            <a:ext cx="8229600" cy="295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10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Provided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by: ICCI,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Kopkun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Institute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dan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Mitra</a:t>
            </a:r>
            <a:r>
              <a:rPr kumimoji="0" lang="en-US" sz="11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 </a:t>
            </a:r>
            <a:r>
              <a:rPr kumimoji="0" lang="en-US" sz="110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cs typeface="Times New Roman" pitchFamily="18" charset="0"/>
              </a:rPr>
              <a:t>Koperasi</a:t>
            </a:r>
            <a:endParaRPr kumimoji="0" lang="en-US" sz="11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85622" y="674800"/>
            <a:ext cx="2762378" cy="1170100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MASALAH/ KEBUTUHAN | 2</a:t>
            </a:r>
            <a:endParaRPr lang="en-US" b="1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endParaRPr lang="en-US" dirty="0">
              <a:latin typeface="Century Gothic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00400" y="674800"/>
            <a:ext cx="2743200" cy="1170100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POTENSI ANGGOTA | 1</a:t>
            </a:r>
            <a:endParaRPr lang="en-US" b="1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endParaRPr lang="en-US" dirty="0" smtClean="0">
              <a:latin typeface="Century Gothic" pitchFamily="34" charset="0"/>
            </a:endParaRPr>
          </a:p>
          <a:p>
            <a:endParaRPr lang="en-US" dirty="0">
              <a:latin typeface="Century Gothic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96000" y="666750"/>
            <a:ext cx="2743199" cy="1170100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TAWARAN SOLUSI | 3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…………………………………………….</a:t>
            </a:r>
          </a:p>
          <a:p>
            <a:pPr>
              <a:buFont typeface="Arial" pitchFamily="34" charset="0"/>
              <a:buChar char="•"/>
            </a:pPr>
            <a:endParaRPr lang="en-US" dirty="0">
              <a:latin typeface="Century Gothic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285622" y="1989428"/>
            <a:ext cx="2000378" cy="1257122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TUJUAN &amp; VISI | 4</a:t>
            </a:r>
            <a:endParaRPr lang="en-US" b="1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endParaRPr lang="en-US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dirty="0">
              <a:latin typeface="Century Gothic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2438400" y="1989428"/>
            <a:ext cx="2057400" cy="1257122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TATA KELOLA | 5</a:t>
            </a:r>
            <a:endParaRPr lang="en-US" b="1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</a:t>
            </a:r>
          </a:p>
          <a:p>
            <a:pPr>
              <a:buFont typeface="Arial" pitchFamily="34" charset="0"/>
              <a:buChar char="•"/>
            </a:pPr>
            <a:endParaRPr lang="en-US" dirty="0">
              <a:latin typeface="Century Gothic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4648200" y="1989428"/>
            <a:ext cx="2057400" cy="1257122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BISNIS | 7</a:t>
            </a:r>
            <a:endParaRPr lang="en-US" b="1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</a:t>
            </a:r>
          </a:p>
          <a:p>
            <a:pPr>
              <a:buFont typeface="Arial" pitchFamily="34" charset="0"/>
              <a:buChar char="•"/>
            </a:pPr>
            <a:endParaRPr lang="en-US" dirty="0">
              <a:latin typeface="Century Gothic" pitchFamily="34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858000" y="1989250"/>
            <a:ext cx="1994430" cy="1257122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TARGET | 8</a:t>
            </a:r>
            <a:endParaRPr lang="en-US" b="1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entury Gothic" pitchFamily="34" charset="0"/>
              </a:rPr>
              <a:t> ……………………………………………</a:t>
            </a:r>
          </a:p>
          <a:p>
            <a:pPr>
              <a:buFont typeface="Arial" pitchFamily="34" charset="0"/>
              <a:buChar char="•"/>
            </a:pPr>
            <a:endParaRPr lang="en-US" dirty="0">
              <a:latin typeface="Century Gothic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285622" y="3360850"/>
            <a:ext cx="4210178" cy="1257300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MANFAAT | 6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endParaRPr lang="en-US" b="1" dirty="0">
              <a:latin typeface="Century Gothic" pitchFamily="34" charset="0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4667401" y="3360850"/>
            <a:ext cx="4185030" cy="1257300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>
                <a:latin typeface="Century Gothic" pitchFamily="34" charset="0"/>
              </a:rPr>
              <a:t>SUMBERDAYA &amp; STRATEGI | 9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……………………………………………</a:t>
            </a:r>
          </a:p>
          <a:p>
            <a:pPr>
              <a:buFont typeface="Arial" pitchFamily="34" charset="0"/>
              <a:buChar char="•"/>
            </a:pPr>
            <a:endParaRPr lang="en-US" b="1" dirty="0">
              <a:latin typeface="Century Gothic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2"/>
          </p:nvPr>
        </p:nvSpPr>
        <p:spPr>
          <a:xfrm>
            <a:off x="228600" y="285750"/>
            <a:ext cx="3505200" cy="228600"/>
          </a:xfrm>
        </p:spPr>
        <p:txBody>
          <a:bodyPr>
            <a:noAutofit/>
          </a:bodyPr>
          <a:lstStyle/>
          <a:p>
            <a:r>
              <a:rPr lang="en-US" sz="1100" b="1" dirty="0" smtClean="0">
                <a:latin typeface="Century Gothic" pitchFamily="34" charset="0"/>
              </a:rPr>
              <a:t>KANVAS PENDIRIAN KOPERASI</a:t>
            </a:r>
            <a:endParaRPr lang="en-US" sz="1100" b="1" dirty="0">
              <a:latin typeface="Century Gothic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3"/>
          </p:nvPr>
        </p:nvSpPr>
        <p:spPr>
          <a:xfrm>
            <a:off x="3952478" y="285750"/>
            <a:ext cx="2829322" cy="228600"/>
          </a:xfrm>
        </p:spPr>
        <p:txBody>
          <a:bodyPr>
            <a:noAutofit/>
          </a:bodyPr>
          <a:lstStyle/>
          <a:p>
            <a:r>
              <a:rPr lang="en-US" sz="1100" b="1" dirty="0" smtClean="0">
                <a:latin typeface="Century Gothic" pitchFamily="34" charset="0"/>
              </a:rPr>
              <a:t>NAMA KOPERASI: </a:t>
            </a:r>
            <a:r>
              <a:rPr lang="en-US" sz="1100" dirty="0" smtClean="0">
                <a:latin typeface="Century Gothic" pitchFamily="34" charset="0"/>
              </a:rPr>
              <a:t>………………………....</a:t>
            </a:r>
            <a:endParaRPr lang="en-US" sz="1100" dirty="0">
              <a:latin typeface="Century Gothic" pitchFamily="34" charset="0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7010400" y="285750"/>
            <a:ext cx="1828800" cy="228600"/>
          </a:xfrm>
        </p:spPr>
        <p:txBody>
          <a:bodyPr>
            <a:noAutofit/>
          </a:bodyPr>
          <a:lstStyle/>
          <a:p>
            <a:r>
              <a:rPr lang="en-US" sz="1100" b="1" dirty="0" smtClean="0">
                <a:latin typeface="Century Gothic" pitchFamily="34" charset="0"/>
              </a:rPr>
              <a:t>TGL: </a:t>
            </a:r>
            <a:r>
              <a:rPr lang="en-US" sz="1100" dirty="0" smtClean="0">
                <a:latin typeface="Century Gothic" pitchFamily="34" charset="0"/>
              </a:rPr>
              <a:t>………..……………..</a:t>
            </a:r>
            <a:endParaRPr lang="en-US" sz="1100" dirty="0">
              <a:latin typeface="Century Gothic" pitchFamily="34" charset="0"/>
            </a:endParaRPr>
          </a:p>
        </p:txBody>
      </p:sp>
      <p:pic>
        <p:nvPicPr>
          <p:cNvPr id="1026" name="Picture 2" descr="\\Mac\Home\Documents\kanvas pendirian ko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4705350"/>
            <a:ext cx="2335212" cy="259353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5694413" y="4718506"/>
            <a:ext cx="7825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Century Gothic" pitchFamily="34" charset="0"/>
              </a:rPr>
              <a:t>Provided by</a:t>
            </a:r>
            <a:endParaRPr lang="en-US" sz="8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806</Words>
  <Application>Microsoft Office PowerPoint</Application>
  <PresentationFormat>On-screen Show (16:9)</PresentationFormat>
  <Paragraphs>131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Kanvas Pendirian Koperasi</vt:lpstr>
      <vt:lpstr>Slide 3</vt:lpstr>
      <vt:lpstr>Cara Penggunaan Kanvas Tersedia sembilan kolom dengan penomoran 1-9. Nomor-nomor tersebut harus diisi secara berurutan.  </vt:lpstr>
      <vt:lpstr>Cara Penggunaan Kanvas Tersedia sembilan kolom dengan penomoran 1-9. Nomor-nomor tersebut harus diisi secara berurutan.  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firdaus putra</dc:creator>
  <cp:lastModifiedBy>firdaus putra</cp:lastModifiedBy>
  <cp:revision>12</cp:revision>
  <dcterms:created xsi:type="dcterms:W3CDTF">2020-11-22T15:13:16Z</dcterms:created>
  <dcterms:modified xsi:type="dcterms:W3CDTF">2020-11-22T16:20:05Z</dcterms:modified>
</cp:coreProperties>
</file>